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80" r:id="rId6"/>
    <p:sldId id="281" r:id="rId7"/>
    <p:sldId id="282" r:id="rId8"/>
    <p:sldId id="291" r:id="rId9"/>
    <p:sldId id="292" r:id="rId10"/>
    <p:sldId id="293" r:id="rId11"/>
    <p:sldId id="294" r:id="rId12"/>
    <p:sldId id="295" r:id="rId13"/>
    <p:sldId id="283" r:id="rId14"/>
    <p:sldId id="284" r:id="rId15"/>
    <p:sldId id="285" r:id="rId16"/>
    <p:sldId id="287" r:id="rId17"/>
    <p:sldId id="286" r:id="rId18"/>
    <p:sldId id="288" r:id="rId19"/>
    <p:sldId id="290" r:id="rId20"/>
    <p:sldId id="289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80989-9A12-4C11-8A75-C7B142CCF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411FEE-9696-4AD7-BD8F-AFDFF60E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98EE2-7B75-4A13-A188-CAE255DC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6E3A8-EB63-404E-BAB9-FD82E820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F5807-3DC8-4A01-9B68-07976139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C5748-C586-4F31-A9CB-DE29B542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B9926-0513-4454-A34E-58912433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2EE40-56BB-4FBB-BE3E-42465477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CD2C9-AB25-4438-BF6E-9E2AEE99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97540-E216-4FFF-AAB6-8FF4884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5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031C3-FD86-42E4-A5BA-E6155324A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B31195-EE7B-498C-ACB5-E2602BC7C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AA21A-DFEF-4791-983B-917E5908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4C753-32C8-4D32-A822-5AFCEB01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544B38-8FC4-4BD2-88FA-711F81AB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6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3AD4-5A7D-47A5-97FD-22240D33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2DE44-AF99-4ABE-B5E8-F262B4D0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22193-B8D8-40B1-B90F-61AC7E4F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8F20C-2112-4155-ACA4-00A7D72E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012DB-46B1-4139-B811-A324EFF1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C197B-EC14-4BAB-9872-6F9372DD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488F9-5093-4343-9F7F-19D92033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FA784-D897-4AE9-9749-71379523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D4A00-2FEE-4FF1-B421-D542B7B0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9A0F0-CC8B-4F24-BE62-2A753BAF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6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5C650-24BC-4905-A729-53B268B1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415A3-8015-4BEC-A89C-A815A2E0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0C2A05-3E06-494B-A403-C9A95A4F9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668D31-6FEB-4811-920B-0D9AB3E1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81556-796A-46EA-A21B-1C7F0FC9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A9B3C-06B6-48CB-BD92-C2D8C81A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24A5A-9790-4FB7-AE4F-E47DF800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96EAE-41E1-452A-AD6E-1A62503B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2EDCEB-488E-4B0C-AD61-668552520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E5500F-AA45-40FC-B279-DDCDBF835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A895F1-9697-4FCD-8FBA-8C7A01B2E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2C4BFA-1566-4A87-B894-C80CFCEC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239CCD-159C-4B1E-8715-93AC5D49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3FAD6A-7818-4C59-AC5A-8A612885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0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30B84-8C29-4E86-B61B-E9165283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D57F18-EEAE-441F-8324-23CA6A95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A60D58-2620-4424-BA59-BC8FC96E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C5343D-6B46-49A0-BC9A-A813AC1F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1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DADCE-BC84-46DE-B79F-A32DD50F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BACE6-2133-4CF6-BB0B-112DF0B8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E740D-EDE4-4150-B653-9AD4DD2F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E93E-4D63-43D6-B5B8-771E4802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C93A0-B0F3-4493-A3E1-4CA54EEC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754A56-9570-4D7B-BE24-C37EE207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973FB0-9B6D-4BD4-A099-C7339535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302B1-56A0-4425-A2F0-AD6CB4D1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751BB5-B099-4524-80E3-85D9E0D3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60A82-64D8-4D5F-9707-2A9E7758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9567EC-7C20-43FB-A4E7-0641FFDAC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AB784D-B14B-4068-A30B-66AF7D24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6144A-599C-4EFE-9D27-302AB9DA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EE4E12-B9FB-489D-A534-273F13AE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21B7D3-EE49-4319-88A9-DE573D70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6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FA41E-5E7A-4976-B4FB-5FDF2E34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8C6B8-31BB-4F18-85D4-754B8707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F4256-9E0D-49BA-86FA-47DFAE4E9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1B16-46AB-40D8-A347-846B53A8C89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FC54D-65C8-472B-9EA9-BB1FE25DB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357EC-29D2-4DB4-A08C-4D05B6CD7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6799-3118-49E7-BF9E-4E75245A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A0F059-75A3-4534-A643-21914CFB6905}"/>
              </a:ext>
            </a:extLst>
          </p:cNvPr>
          <p:cNvSpPr txBox="1"/>
          <p:nvPr/>
        </p:nvSpPr>
        <p:spPr>
          <a:xfrm>
            <a:off x="3251447" y="13403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ИМ. АЛЬ-ФАРАБИ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3CCBE-88FC-41A3-A240-F183AE474D8B}"/>
              </a:ext>
            </a:extLst>
          </p:cNvPr>
          <p:cNvSpPr txBox="1"/>
          <p:nvPr/>
        </p:nvSpPr>
        <p:spPr>
          <a:xfrm>
            <a:off x="3251447" y="841920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Кафедра «Финансы и учет»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0257C-B17D-42EE-8FBA-54C84C2A2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3" y="1811044"/>
            <a:ext cx="2634289" cy="2254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EF3577-6287-4B3E-ACC3-B15B10FA4EEF}"/>
              </a:ext>
            </a:extLst>
          </p:cNvPr>
          <p:cNvSpPr txBox="1"/>
          <p:nvPr/>
        </p:nvSpPr>
        <p:spPr>
          <a:xfrm>
            <a:off x="1742241" y="4359688"/>
            <a:ext cx="9514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Лекция 11-12: «Международные валютные рынки.»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552A6-5EA9-4E85-99FE-957930772761}"/>
              </a:ext>
            </a:extLst>
          </p:cNvPr>
          <p:cNvSpPr txBox="1"/>
          <p:nvPr/>
        </p:nvSpPr>
        <p:spPr>
          <a:xfrm>
            <a:off x="2558352" y="5727287"/>
            <a:ext cx="73935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Дисциплина: «Валютные операции и современная валютная система»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Преподаватель:  к.э.н.,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</a:rPr>
              <a:t>и.о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. доцента Алиева Б.М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802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8E003E-D7E5-42B2-B013-45F36FA4E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02574"/>
              </p:ext>
            </p:extLst>
          </p:nvPr>
        </p:nvGraphicFramePr>
        <p:xfrm>
          <a:off x="0" y="816746"/>
          <a:ext cx="12192000" cy="7037752"/>
        </p:xfrm>
        <a:graphic>
          <a:graphicData uri="http://schemas.openxmlformats.org/drawingml/2006/table">
            <a:tbl>
              <a:tblPr/>
              <a:tblGrid>
                <a:gridCol w="6118982">
                  <a:extLst>
                    <a:ext uri="{9D8B030D-6E8A-4147-A177-3AD203B41FA5}">
                      <a16:colId xmlns:a16="http://schemas.microsoft.com/office/drawing/2014/main" val="1597105537"/>
                    </a:ext>
                  </a:extLst>
                </a:gridCol>
                <a:gridCol w="6073018">
                  <a:extLst>
                    <a:ext uri="{9D8B030D-6E8A-4147-A177-3AD203B41FA5}">
                      <a16:colId xmlns:a16="http://schemas.microsoft.com/office/drawing/2014/main" val="3142771554"/>
                    </a:ext>
                  </a:extLst>
                </a:gridCol>
              </a:tblGrid>
              <a:tr h="7352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76493"/>
                  </a:ext>
                </a:extLst>
              </a:tr>
              <a:tr h="735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1913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Парижской валютной системы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95591"/>
                  </a:ext>
                </a:extLst>
              </a:tr>
              <a:tr h="120797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1929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1936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международной системы золотослиткового и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золотометаллического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19310"/>
                  </a:ext>
                </a:extLst>
              </a:tr>
              <a:tr h="120797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Бреттон-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Вудской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валютной системы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4253"/>
                  </a:ext>
                </a:extLst>
              </a:tr>
              <a:tr h="120797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1982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внешней задолженности развивающихся стран и угроза международного дефолта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61620"/>
                  </a:ext>
                </a:extLst>
              </a:tr>
              <a:tr h="73528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Мексиканский региональный валютный кризис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40539"/>
                  </a:ext>
                </a:extLst>
              </a:tr>
              <a:tr h="120797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валютный кризис в Юго-Восточной Азии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59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23EF28-A0C7-43B0-A0D6-B53088ECD4B6}"/>
              </a:ext>
            </a:extLst>
          </p:cNvPr>
          <p:cNvSpPr txBox="1"/>
          <p:nvPr/>
        </p:nvSpPr>
        <p:spPr>
          <a:xfrm>
            <a:off x="1664562" y="79900"/>
            <a:ext cx="9352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Эволюция международного валютного рынка: кризисная составляющая и посткризисное реформирования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1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ункции международного валютного рынка">
            <a:extLst>
              <a:ext uri="{FF2B5EF4-FFF2-40B4-BE49-F238E27FC236}">
                <a16:creationId xmlns:a16="http://schemas.microsoft.com/office/drawing/2014/main" id="{56CFDBBE-FA6D-46CD-9CE9-94F4D8FD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56" y="804954"/>
            <a:ext cx="9100167" cy="58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08C39-E6D4-4105-B49D-BDB6489F6365}"/>
              </a:ext>
            </a:extLst>
          </p:cNvPr>
          <p:cNvSpPr txBox="1"/>
          <p:nvPr/>
        </p:nvSpPr>
        <p:spPr>
          <a:xfrm>
            <a:off x="1422647" y="0"/>
            <a:ext cx="9541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Функции международного валютного рынка</a:t>
            </a:r>
            <a:r>
              <a:rPr lang="ru-RU" sz="2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6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DAD55-E743-4863-B0DF-CA2CABA82DEF}"/>
              </a:ext>
            </a:extLst>
          </p:cNvPr>
          <p:cNvSpPr txBox="1"/>
          <p:nvPr/>
        </p:nvSpPr>
        <p:spPr>
          <a:xfrm>
            <a:off x="228968" y="422899"/>
            <a:ext cx="729929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Интеграция инфраструктур международного валютного рынка приобрела форму биржевых альянсов. В этой связи можно выделить несколько стратегий построения таких альянсов. </a:t>
            </a:r>
          </a:p>
          <a:p>
            <a:pPr algn="just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первую очередь стратегия, принятая торговой системой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NASDAQ.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различных странах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NASDAQ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создает биржевые структуры с местными партнерами на основе единой технологии. Подобным образом появились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NASDAQ Europe, 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NASDAQJapan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NASDAQ Canada.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Планируется в недалеком будущем на их основе образовать глобальную систему электронной торговли на базе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Weft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-технологий. Другое направление построения валютных альянсов – объединение бирж различных стран. Например,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NYSE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ходе создания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Equity Market (GEM)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привлекла все основные мировые биржи. Участники альянса сохранили свои технологии, но электронный интерфейс у них общий. Другими примерами валютных альянсов могут послужить: 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Globex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Парижская биржа, 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Singapore International 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Monetary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Exchange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SIMEX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 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Bourse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Montreal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 др. Члены указанных бирж могут оперировать с деривативами других бирж через электронные торговые системы. Причем торговля ведется в национальных валютах и с прежних терминалов.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035FF-23F0-46F6-B018-0F43F1E28F53}"/>
              </a:ext>
            </a:extLst>
          </p:cNvPr>
          <p:cNvSpPr txBox="1"/>
          <p:nvPr/>
        </p:nvSpPr>
        <p:spPr>
          <a:xfrm>
            <a:off x="3668697" y="5640711"/>
            <a:ext cx="84049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Международный валютный рынок занимает особое место в развитии стран с формирующимися рынками. Эти страны практически не связаны с международными кредитным, фондовым и страховым рынками. Лишь международный валютный рынок предоставляет ликвидные финансовые активы для развития стран с формирующимися рынками.</a:t>
            </a:r>
          </a:p>
        </p:txBody>
      </p:sp>
      <p:sp>
        <p:nvSpPr>
          <p:cNvPr id="6" name="AutoShape 2" descr="Криптобиржа Diginex прошла листинг на NASDAQ |">
            <a:extLst>
              <a:ext uri="{FF2B5EF4-FFF2-40B4-BE49-F238E27FC236}">
                <a16:creationId xmlns:a16="http://schemas.microsoft.com/office/drawing/2014/main" id="{40252B34-ECEF-47C1-AF55-18C6328E9D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Криптобиржа Diginex прошла листинг на NASDAQ |">
            <a:extLst>
              <a:ext uri="{FF2B5EF4-FFF2-40B4-BE49-F238E27FC236}">
                <a16:creationId xmlns:a16="http://schemas.microsoft.com/office/drawing/2014/main" id="{0E42322B-57E1-4543-AAC3-0D3FD29C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64" y="769571"/>
            <a:ext cx="3977566" cy="40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Нью-Йоркская фондовая биржа — Википедия">
            <a:extLst>
              <a:ext uri="{FF2B5EF4-FFF2-40B4-BE49-F238E27FC236}">
                <a16:creationId xmlns:a16="http://schemas.microsoft.com/office/drawing/2014/main" id="{A31612B9-FA90-4037-B0FE-ADDACDE1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64" y="5193436"/>
            <a:ext cx="4399625" cy="1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2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B35328-695F-4613-9E07-9EF3D4E07C73}"/>
              </a:ext>
            </a:extLst>
          </p:cNvPr>
          <p:cNvSpPr txBox="1"/>
          <p:nvPr/>
        </p:nvSpPr>
        <p:spPr>
          <a:xfrm>
            <a:off x="543758" y="25686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Forex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E8EDC-0B1F-4AEF-A4B7-071CE025E629}"/>
              </a:ext>
            </a:extLst>
          </p:cNvPr>
          <p:cNvSpPr txBox="1"/>
          <p:nvPr/>
        </p:nvSpPr>
        <p:spPr>
          <a:xfrm>
            <a:off x="233038" y="1322772"/>
            <a:ext cx="6948996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Международный валютный рынок FOREX появился в начале семидесятых годов XX века в результате возникновения системы плавающих курсов национальных валют. В марте 1973 года система плавающих курсов сменила Бреттон-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Вудскую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систему фиксированных курсов, в рамках которой курсы национальных валют были жестко привязаны к USD, а последний — столь же жестко по своей стоимости к золоту. Появление явных движений валютных курсов, помимо потребности страховать риски, привело к возникновению возможность зарабатывать на изменениях курсов. Так появляется профессия валютного трейдера. Стоит отметить, что принципиальной новизны в работе рынка FOREX и его участников нет — правила оказываются очень похожими на принципы работы на фондовом рынке.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Что такое Форекс: развод или возможность очень хорошо зарабатывать? -  Blockchain for connecting people">
            <a:extLst>
              <a:ext uri="{FF2B5EF4-FFF2-40B4-BE49-F238E27FC236}">
                <a16:creationId xmlns:a16="http://schemas.microsoft.com/office/drawing/2014/main" id="{65EB4620-0FCF-4CC3-B3C3-C4CFDE2E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17" y="461639"/>
            <a:ext cx="4486183" cy="6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0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C628D0-5E77-418A-BDAA-D4472E9868DB}"/>
              </a:ext>
            </a:extLst>
          </p:cNvPr>
          <p:cNvSpPr txBox="1"/>
          <p:nvPr/>
        </p:nvSpPr>
        <p:spPr>
          <a:xfrm>
            <a:off x="106532" y="1190283"/>
            <a:ext cx="7634796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FOREX - самый большой рынок в мире, он составляет по объему до 90 % всего мирового рынка капиталов. Тысячи участников этого рынка - банки, брокерские фирмы, инвестиционные фонды, финансовые и страховые компании - в течение 24 часов в сутки покупают и продают валюту, заключая сделки в течение нескольких секунд в любой точке Земного шара. Объединенные в единую глобальную сеть спутниковыми каналами связи с помощью совершеннейших компьютерных систем, они создают оборот валютных средств, который в сумме за год превышает в 10 раз общий годовой валовой, национальный продукт всех государств мира (причем, цифра взята из учебника 5-летней давности).</a:t>
            </a:r>
          </a:p>
          <a:p>
            <a:pPr algn="just"/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операции обеспечивают экономические связи между участниками различных рынков, находящимися по разные стороны государственных границ: межгосударственные расчеты, расчеты между фирмами из разных стран за поставляемые товары и услуги, иностранные инвестиции, международный туризм и деловые поездки. Без валютообменных операций эти важнейшие виды экономической активности не могли бы существовать. Но деньги, служащие здесь инструментом, сами становятся товаром, так как спрос и предложение по операциям с каждой валютой в различных деловых центрах меняется во времени, а следовательно меняется и цена каждой валюты, причем меняется быстро и непредсказуемым образом.</a:t>
            </a:r>
          </a:p>
        </p:txBody>
      </p:sp>
      <p:pic>
        <p:nvPicPr>
          <p:cNvPr id="4" name="Picture 2" descr="Что такое Форекс: развод или возможность очень хорошо зарабатывать? -  Blockchain for connecting people">
            <a:extLst>
              <a:ext uri="{FF2B5EF4-FFF2-40B4-BE49-F238E27FC236}">
                <a16:creationId xmlns:a16="http://schemas.microsoft.com/office/drawing/2014/main" id="{B1FD2F0A-8D67-4D9F-ADFC-28FB7F8E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461639"/>
            <a:ext cx="4202097" cy="6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D8A7E-E5CD-4B09-8EE9-AB20B7E7181F}"/>
              </a:ext>
            </a:extLst>
          </p:cNvPr>
          <p:cNvSpPr txBox="1"/>
          <p:nvPr/>
        </p:nvSpPr>
        <p:spPr>
          <a:xfrm>
            <a:off x="1125245" y="30274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Forex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7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B7D81-F268-45B4-A866-780BC6B51F05}"/>
              </a:ext>
            </a:extLst>
          </p:cNvPr>
          <p:cNvSpPr txBox="1"/>
          <p:nvPr/>
        </p:nvSpPr>
        <p:spPr>
          <a:xfrm>
            <a:off x="925496" y="355107"/>
            <a:ext cx="1070425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Международное валютное устройство в настоящее время основывается на режиме плавающих валютных курсов: цену валюты определяет прежде всего рынок. Поэтому валютный курс то поднимается вверх (валюта дорожает), то падает вниз. Значит, можно купить валюту дешевле и через некоторое время продать ее дороже, получив при этом прибыль. Международная валютная система прошла большой путь за тысячелетия истории человечества, но несомненно сегодня в ней происходят изменения самые интересные и ранее немыслимые. 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E9F81-8FD3-49E5-8DAF-410414B1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" y="4909913"/>
            <a:ext cx="12101004" cy="181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F070-8A33-4C3E-8E3B-527A0A153C39}"/>
              </a:ext>
            </a:extLst>
          </p:cNvPr>
          <p:cNvSpPr txBox="1"/>
          <p:nvPr/>
        </p:nvSpPr>
        <p:spPr>
          <a:xfrm>
            <a:off x="2612255" y="2398784"/>
            <a:ext cx="754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Два главных изменения определяют новый облик мировой валютной системы: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F2B27-A8A6-42DF-87BC-5FC3C42C3D38}"/>
              </a:ext>
            </a:extLst>
          </p:cNvPr>
          <p:cNvSpPr txBox="1"/>
          <p:nvPr/>
        </p:nvSpPr>
        <p:spPr>
          <a:xfrm>
            <a:off x="438335" y="3515557"/>
            <a:ext cx="423132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а) деньги полностью отделены теперь от какого бы то ни было материального носителя;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6FA08-EDE8-4344-AD2E-D0B794AEB527}"/>
              </a:ext>
            </a:extLst>
          </p:cNvPr>
          <p:cNvSpPr txBox="1"/>
          <p:nvPr/>
        </p:nvSpPr>
        <p:spPr>
          <a:xfrm>
            <a:off x="5879237" y="3295990"/>
            <a:ext cx="609452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б) мощные информационные и телекоммуникационные технологии позволили объединить денежные системы разных стран в единую глобальную финансовую систему, не признающую границ.</a:t>
            </a:r>
          </a:p>
        </p:txBody>
      </p:sp>
    </p:spTree>
    <p:extLst>
      <p:ext uri="{BB962C8B-B14F-4D97-AF65-F5344CB8AC3E}">
        <p14:creationId xmlns:p14="http://schemas.microsoft.com/office/powerpoint/2010/main" val="270240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12E18-463F-491F-8D9E-001B43265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8" y="257452"/>
            <a:ext cx="10594172" cy="6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4D9D5-5D2B-4349-8AD5-B71A985BE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 r="148"/>
          <a:stretch/>
        </p:blipFill>
        <p:spPr>
          <a:xfrm>
            <a:off x="501021" y="271465"/>
            <a:ext cx="11368424" cy="63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E4A7E-854B-4383-896A-E469CE77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-271"/>
          <a:stretch/>
        </p:blipFill>
        <p:spPr>
          <a:xfrm>
            <a:off x="44388" y="95967"/>
            <a:ext cx="12103224" cy="66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7EB74-8AB5-4749-9E7C-90ACBAA84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D81CFC-2497-4148-B19D-EE611F292B21}"/>
              </a:ext>
            </a:extLst>
          </p:cNvPr>
          <p:cNvSpPr txBox="1"/>
          <p:nvPr/>
        </p:nvSpPr>
        <p:spPr>
          <a:xfrm>
            <a:off x="3048740" y="3345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  <a:r>
              <a:rPr lang="ru-K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EB555-4A5F-4302-9D0A-300DC1BBE86E}"/>
              </a:ext>
            </a:extLst>
          </p:cNvPr>
          <p:cNvSpPr txBox="1"/>
          <p:nvPr/>
        </p:nvSpPr>
        <p:spPr>
          <a:xfrm>
            <a:off x="1134121" y="685782"/>
            <a:ext cx="96478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Валютный рынок 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Мировой валютный рынок 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рынок 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Функции валютного рынка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валютного рынка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валютного рынка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Forex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Мировой валютный рынок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Методы расчетов международной торговли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международных платежей</a:t>
            </a:r>
          </a:p>
          <a:p>
            <a:pPr marL="342900" indent="-342900" algn="just">
              <a:buAutoNum type="arabicPeriod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5724A-483D-444F-BC02-5021F25483AD}"/>
              </a:ext>
            </a:extLst>
          </p:cNvPr>
          <p:cNvSpPr txBox="1"/>
          <p:nvPr/>
        </p:nvSpPr>
        <p:spPr>
          <a:xfrm>
            <a:off x="4621568" y="5225486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лекции: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E2357-47F2-4628-99FA-A9DFE8ABA8AF}"/>
              </a:ext>
            </a:extLst>
          </p:cNvPr>
          <p:cNvSpPr txBox="1"/>
          <p:nvPr/>
        </p:nvSpPr>
        <p:spPr>
          <a:xfrm>
            <a:off x="894795" y="5844603"/>
            <a:ext cx="10402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Раскрыть суть международных валютных рынков.</a:t>
            </a:r>
          </a:p>
        </p:txBody>
      </p:sp>
    </p:spTree>
    <p:extLst>
      <p:ext uri="{BB962C8B-B14F-4D97-AF65-F5344CB8AC3E}">
        <p14:creationId xmlns:p14="http://schemas.microsoft.com/office/powerpoint/2010/main" val="210163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4B2BA-D1DF-4341-94F7-97150396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3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4A2CD-DA20-4944-866C-17F7A917CE5D}"/>
              </a:ext>
            </a:extLst>
          </p:cNvPr>
          <p:cNvSpPr txBox="1"/>
          <p:nvPr/>
        </p:nvSpPr>
        <p:spPr>
          <a:xfrm>
            <a:off x="104581" y="994299"/>
            <a:ext cx="584345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межбанковская система передачи информации и совершения платежей • SWIFT является кооперативным обществом, созданным по бельгийскому законодательству, принадлежит его членам. • Членами SWIFT являются более 11 тыс. финансовых организаций в более чем 200 странах мира, в том числе около 1000 корпораций • Средний оборот более 30 млн сообщений в день.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4FA87-27D1-43E9-9B35-11D04C8F2BD2}"/>
              </a:ext>
            </a:extLst>
          </p:cNvPr>
          <p:cNvSpPr txBox="1"/>
          <p:nvPr/>
        </p:nvSpPr>
        <p:spPr>
          <a:xfrm>
            <a:off x="5861483" y="4404155"/>
            <a:ext cx="613003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(Trans-European Automated Real-Time Gross Settlement Express Transfer System)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трансъевропейская автоматическая система валовых расчетов в режиме реального времени Европейского союза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TIPS(TARGET Instant Payments Settlement)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платформа мгновенных платежей, предназначенная как для юридических, так и для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3673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спасибо за внимание для презентации">
            <a:extLst>
              <a:ext uri="{FF2B5EF4-FFF2-40B4-BE49-F238E27FC236}">
                <a16:creationId xmlns:a16="http://schemas.microsoft.com/office/drawing/2014/main" id="{8756A693-568C-47B2-9169-07EFFFD6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5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D3938B-11BB-445E-8434-781374CD1886}"/>
              </a:ext>
            </a:extLst>
          </p:cNvPr>
          <p:cNvSpPr txBox="1"/>
          <p:nvPr/>
        </p:nvSpPr>
        <p:spPr>
          <a:xfrm>
            <a:off x="261152" y="1659285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место, где денежные средства, номинированные в одной валюте, покупаются и продаются за денежные средства, номинированные в другой валюте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обеспечивает возможность конвертации валют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2455E-EC97-4CF7-9609-F3383A69A547}"/>
              </a:ext>
            </a:extLst>
          </p:cNvPr>
          <p:cNvSpPr txBox="1"/>
          <p:nvPr/>
        </p:nvSpPr>
        <p:spPr>
          <a:xfrm>
            <a:off x="3997171" y="24590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Валютный рынок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Валютный рынок форекс и влияние нефти на него">
            <a:extLst>
              <a:ext uri="{FF2B5EF4-FFF2-40B4-BE49-F238E27FC236}">
                <a16:creationId xmlns:a16="http://schemas.microsoft.com/office/drawing/2014/main" id="{8054C663-F487-42FA-A3A1-E65A6D1F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4" y="1179858"/>
            <a:ext cx="5613646" cy="52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9E239-391C-497A-B0DF-1ADC61A3B3BE}"/>
              </a:ext>
            </a:extLst>
          </p:cNvPr>
          <p:cNvSpPr txBox="1"/>
          <p:nvPr/>
        </p:nvSpPr>
        <p:spPr>
          <a:xfrm>
            <a:off x="486423" y="1659285"/>
            <a:ext cx="64914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мировых валютных рынках проводятся операции с валютами, которые широко используются в мировом платежном обороте, и почти не совершают сделок с валютами регионального и местного значения, независимо от их статуса и надежности.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E6682-3E71-4C63-966D-FD4A9EF7BD67}"/>
              </a:ext>
            </a:extLst>
          </p:cNvPr>
          <p:cNvSpPr txBox="1"/>
          <p:nvPr/>
        </p:nvSpPr>
        <p:spPr>
          <a:xfrm>
            <a:off x="3162669" y="29324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Мировые валютные рынки</a:t>
            </a:r>
          </a:p>
        </p:txBody>
      </p:sp>
      <p:pic>
        <p:nvPicPr>
          <p:cNvPr id="4098" name="Picture 2" descr="Валютный рынок: его функции и роль в мировой финансовой системе и  международной торговле + важные нюансы российской специфики">
            <a:extLst>
              <a:ext uri="{FF2B5EF4-FFF2-40B4-BE49-F238E27FC236}">
                <a16:creationId xmlns:a16="http://schemas.microsoft.com/office/drawing/2014/main" id="{3FC7CE2C-9CC1-4504-80A7-DD417355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49" y="1118586"/>
            <a:ext cx="5214151" cy="51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6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E0F31B-A92E-42A2-98FD-D50591C7BB31}"/>
              </a:ext>
            </a:extLst>
          </p:cNvPr>
          <p:cNvSpPr txBox="1"/>
          <p:nvPr/>
        </p:nvSpPr>
        <p:spPr>
          <a:xfrm>
            <a:off x="260412" y="2044005"/>
            <a:ext cx="713542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региональных рынках выполняют операции с валютами регионального значения.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0EEDD-5883-4317-B74F-672B84E8EC40}"/>
              </a:ext>
            </a:extLst>
          </p:cNvPr>
          <p:cNvSpPr txBox="1"/>
          <p:nvPr/>
        </p:nvSpPr>
        <p:spPr>
          <a:xfrm>
            <a:off x="2701032" y="30233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Региональные рынки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Роль валютного рынка для мировой экономики - FOREX в теории - Обучение  Форекс">
            <a:extLst>
              <a:ext uri="{FF2B5EF4-FFF2-40B4-BE49-F238E27FC236}">
                <a16:creationId xmlns:a16="http://schemas.microsoft.com/office/drawing/2014/main" id="{1616D076-124B-403F-B036-DB40778F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39" y="1162975"/>
            <a:ext cx="4705165" cy="36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1C7F2-D383-43AA-A7F5-07C510255F91}"/>
              </a:ext>
            </a:extLst>
          </p:cNvPr>
          <p:cNvSpPr txBox="1"/>
          <p:nvPr/>
        </p:nvSpPr>
        <p:spPr>
          <a:xfrm>
            <a:off x="612559" y="4290775"/>
            <a:ext cx="11533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Выделяют Европейский, Американский и Азиатский регионы.</a:t>
            </a:r>
          </a:p>
        </p:txBody>
      </p:sp>
      <p:sp>
        <p:nvSpPr>
          <p:cNvPr id="7" name="AutoShape 4" descr="Валютный рынок Форекс (Forex)">
            <a:extLst>
              <a:ext uri="{FF2B5EF4-FFF2-40B4-BE49-F238E27FC236}">
                <a16:creationId xmlns:a16="http://schemas.microsoft.com/office/drawing/2014/main" id="{DDBF72C8-D5B0-4A45-9EBD-91AA40F9ED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391685-CFC9-45E9-AE10-30BCFE1D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" y="4983287"/>
            <a:ext cx="12101004" cy="18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DF4F2-21A1-4B41-83DD-A9E75D22E585}"/>
              </a:ext>
            </a:extLst>
          </p:cNvPr>
          <p:cNvSpPr txBox="1"/>
          <p:nvPr/>
        </p:nvSpPr>
        <p:spPr>
          <a:xfrm>
            <a:off x="321814" y="1420427"/>
            <a:ext cx="78811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Валютный рынок выполняет несколько функций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частности, обеспечивает передачу покупательной способности из одной страны в другую, обслуживая операции экспортеров и импортеров товаров и услуг, движение капиталов и рабочей силы,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служит средством хеджирования открытой позиции в какой-либо валюте посредством форвардных валютных операций;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обеспечивает клиринговый механизм для межбанковских международных платежей.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Роль валютного рынка для мировой экономики - FOREX в теории - Обучение  Форекс">
            <a:extLst>
              <a:ext uri="{FF2B5EF4-FFF2-40B4-BE49-F238E27FC236}">
                <a16:creationId xmlns:a16="http://schemas.microsoft.com/office/drawing/2014/main" id="{BB600B6C-8A64-49FA-BA9F-6479580B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09" y="550416"/>
            <a:ext cx="3767091" cy="58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7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1F98A-D9C0-4F24-A975-37DB87D456E3}"/>
              </a:ext>
            </a:extLst>
          </p:cNvPr>
          <p:cNvSpPr txBox="1"/>
          <p:nvPr/>
        </p:nvSpPr>
        <p:spPr>
          <a:xfrm>
            <a:off x="916619" y="2097713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Фирмы, осуществляющие внешнеторговые операции.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Компании, осуществляющие зарубежные вложения активов.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Центральные банки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Частные лица.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биржи.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брокерские фирмы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Банковские учреждения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B9E54-D50F-487E-90A6-013AFEF51237}"/>
              </a:ext>
            </a:extLst>
          </p:cNvPr>
          <p:cNvSpPr txBox="1"/>
          <p:nvPr/>
        </p:nvSpPr>
        <p:spPr>
          <a:xfrm>
            <a:off x="3160006" y="25327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валютного рынка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Валютный рынок форекс и влияние нефти на него">
            <a:extLst>
              <a:ext uri="{FF2B5EF4-FFF2-40B4-BE49-F238E27FC236}">
                <a16:creationId xmlns:a16="http://schemas.microsoft.com/office/drawing/2014/main" id="{4174D919-0217-4C91-AC46-7DF190F7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4" y="1179858"/>
            <a:ext cx="5613646" cy="52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1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25828-3632-4CCF-8A4E-49F6329C0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/>
          <a:stretch/>
        </p:blipFill>
        <p:spPr>
          <a:xfrm>
            <a:off x="1" y="488272"/>
            <a:ext cx="12191999" cy="6369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31660-0BF3-4CAC-8F70-F5F356B9B0DC}"/>
              </a:ext>
            </a:extLst>
          </p:cNvPr>
          <p:cNvSpPr txBox="1"/>
          <p:nvPr/>
        </p:nvSpPr>
        <p:spPr>
          <a:xfrm>
            <a:off x="3402367" y="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</a:t>
            </a:r>
            <a:r>
              <a:rPr lang="ru-RU" sz="28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валютного рынка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0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азвитие валютных инструментов сделок на международном валютном рынке">
            <a:extLst>
              <a:ext uri="{FF2B5EF4-FFF2-40B4-BE49-F238E27FC236}">
                <a16:creationId xmlns:a16="http://schemas.microsoft.com/office/drawing/2014/main" id="{E77D3C55-C5C7-4FB5-9FA1-A3F2D473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26" y="1326194"/>
            <a:ext cx="8433786" cy="53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AC9C59-FD8F-468B-A0B8-B1D17AE0128D}"/>
              </a:ext>
            </a:extLst>
          </p:cNvPr>
          <p:cNvSpPr txBox="1"/>
          <p:nvPr/>
        </p:nvSpPr>
        <p:spPr>
          <a:xfrm>
            <a:off x="1489599" y="168676"/>
            <a:ext cx="9212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Развитие валютных инструментов сделок на международном валютном рынке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9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1089</Words>
  <Application>Microsoft Office PowerPoint</Application>
  <PresentationFormat>Широкоэкранный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Mechta User</dc:creator>
  <cp:lastModifiedBy>Mechta User</cp:lastModifiedBy>
  <cp:revision>33</cp:revision>
  <dcterms:created xsi:type="dcterms:W3CDTF">2021-10-12T10:54:49Z</dcterms:created>
  <dcterms:modified xsi:type="dcterms:W3CDTF">2021-10-12T11:39:30Z</dcterms:modified>
</cp:coreProperties>
</file>